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1" r:id="rId2"/>
    <p:sldId id="333" r:id="rId3"/>
    <p:sldId id="328" r:id="rId4"/>
    <p:sldId id="326" r:id="rId5"/>
    <p:sldId id="334" r:id="rId6"/>
    <p:sldId id="327" r:id="rId7"/>
    <p:sldId id="335" r:id="rId8"/>
    <p:sldId id="316" r:id="rId9"/>
    <p:sldId id="329" r:id="rId10"/>
    <p:sldId id="330" r:id="rId11"/>
    <p:sldId id="302" r:id="rId12"/>
    <p:sldId id="31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70" d="100"/>
          <a:sy n="70" d="100"/>
        </p:scale>
        <p:origin x="-12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F90A-1D5E-406F-8810-DD282836DB40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9306E-5745-4287-BC48-0C9099B8E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789BF8-443B-44DF-890E-70E2AD52AA14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D2C7E2-22C4-4339-BDEC-7797B0A76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15240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63966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9665" y="1686580"/>
            <a:ext cx="468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60"/>
          <p:cNvSpPr txBox="1">
            <a:spLocks noChangeArrowheads="1"/>
          </p:cNvSpPr>
          <p:nvPr/>
        </p:nvSpPr>
        <p:spPr bwMode="auto">
          <a:xfrm>
            <a:off x="533400" y="23622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:  Nêu tên các hình chữ nhật?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34"/>
          <p:cNvGrpSpPr>
            <a:grpSpLocks/>
          </p:cNvGrpSpPr>
          <p:nvPr/>
        </p:nvGrpSpPr>
        <p:grpSpPr bwMode="auto">
          <a:xfrm>
            <a:off x="5105400" y="2514600"/>
            <a:ext cx="3503613" cy="1887538"/>
            <a:chOff x="5105400" y="2514600"/>
            <a:chExt cx="3503613" cy="1887538"/>
          </a:xfrm>
        </p:grpSpPr>
        <p:grpSp>
          <p:nvGrpSpPr>
            <p:cNvPr id="31" name="Group 33"/>
            <p:cNvGrpSpPr>
              <a:grpSpLocks/>
            </p:cNvGrpSpPr>
            <p:nvPr/>
          </p:nvGrpSpPr>
          <p:grpSpPr bwMode="auto">
            <a:xfrm>
              <a:off x="5562600" y="2743200"/>
              <a:ext cx="2211388" cy="1371600"/>
              <a:chOff x="5562600" y="2743200"/>
              <a:chExt cx="2211388" cy="1371600"/>
            </a:xfrm>
          </p:grpSpPr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5562600" y="4114800"/>
                <a:ext cx="22113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7773988" y="2743200"/>
                <a:ext cx="0" cy="1371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flipV="1">
                <a:off x="5562600" y="3352800"/>
                <a:ext cx="0" cy="762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5"/>
              <p:cNvSpPr>
                <a:spLocks noChangeShapeType="1"/>
              </p:cNvSpPr>
              <p:nvPr/>
            </p:nvSpPr>
            <p:spPr bwMode="auto">
              <a:xfrm flipV="1">
                <a:off x="5562600" y="2743200"/>
                <a:ext cx="2211388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" name="Text Box 48"/>
            <p:cNvSpPr txBox="1">
              <a:spLocks noChangeArrowheads="1"/>
            </p:cNvSpPr>
            <p:nvPr/>
          </p:nvSpPr>
          <p:spPr bwMode="auto">
            <a:xfrm>
              <a:off x="5105400" y="3048000"/>
              <a:ext cx="5349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000">
                  <a:latin typeface="Arial" charset="0"/>
                </a:rPr>
                <a:t>M</a:t>
              </a:r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7848600" y="2514600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N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34" name="Text Box 48"/>
            <p:cNvSpPr txBox="1">
              <a:spLocks noChangeArrowheads="1"/>
            </p:cNvSpPr>
            <p:nvPr/>
          </p:nvSpPr>
          <p:spPr bwMode="auto">
            <a:xfrm>
              <a:off x="7773988" y="3962400"/>
              <a:ext cx="8350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P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35" name="Text Box 48"/>
            <p:cNvSpPr txBox="1">
              <a:spLocks noChangeArrowheads="1"/>
            </p:cNvSpPr>
            <p:nvPr/>
          </p:nvSpPr>
          <p:spPr bwMode="auto">
            <a:xfrm>
              <a:off x="5176838" y="4005263"/>
              <a:ext cx="838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Q</a:t>
              </a:r>
              <a:endParaRPr lang="vi-VN" altLang="en-US" sz="2000">
                <a:latin typeface="Arial" charset="0"/>
              </a:endParaRPr>
            </a:p>
          </p:txBody>
        </p:sp>
      </p:grp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381000" y="4572000"/>
            <a:ext cx="3352800" cy="2111375"/>
            <a:chOff x="381000" y="4572000"/>
            <a:chExt cx="3352800" cy="2111375"/>
          </a:xfrm>
        </p:grpSpPr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381000" y="4572000"/>
              <a:ext cx="3352800" cy="2111375"/>
              <a:chOff x="381000" y="4572000"/>
              <a:chExt cx="3352800" cy="2111375"/>
            </a:xfrm>
          </p:grpSpPr>
          <p:sp>
            <p:nvSpPr>
              <p:cNvPr id="43" name="Text Box 55"/>
              <p:cNvSpPr txBox="1">
                <a:spLocks noChangeArrowheads="1"/>
              </p:cNvSpPr>
              <p:nvPr/>
            </p:nvSpPr>
            <p:spPr bwMode="auto">
              <a:xfrm>
                <a:off x="381000" y="6096000"/>
                <a:ext cx="45561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000"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44" name="Line 27"/>
              <p:cNvSpPr>
                <a:spLocks noChangeShapeType="1"/>
              </p:cNvSpPr>
              <p:nvPr/>
            </p:nvSpPr>
            <p:spPr bwMode="auto">
              <a:xfrm flipH="1">
                <a:off x="609600" y="4876800"/>
                <a:ext cx="990600" cy="1295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1600200" y="4876800"/>
                <a:ext cx="990600" cy="381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34"/>
              <p:cNvSpPr>
                <a:spLocks noChangeShapeType="1"/>
              </p:cNvSpPr>
              <p:nvPr/>
            </p:nvSpPr>
            <p:spPr bwMode="auto">
              <a:xfrm>
                <a:off x="609600" y="6172200"/>
                <a:ext cx="2286000" cy="304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6"/>
              <p:cNvSpPr>
                <a:spLocks noChangeShapeType="1"/>
              </p:cNvSpPr>
              <p:nvPr/>
            </p:nvSpPr>
            <p:spPr bwMode="auto">
              <a:xfrm>
                <a:off x="2590800" y="5257800"/>
                <a:ext cx="304800" cy="1219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48"/>
              <p:cNvSpPr txBox="1">
                <a:spLocks noChangeArrowheads="1"/>
              </p:cNvSpPr>
              <p:nvPr/>
            </p:nvSpPr>
            <p:spPr bwMode="auto">
              <a:xfrm>
                <a:off x="2895600" y="6286500"/>
                <a:ext cx="8382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" charset="0"/>
                  </a:rPr>
                  <a:t>H</a:t>
                </a:r>
                <a:endParaRPr lang="vi-VN" altLang="en-US" sz="2000">
                  <a:latin typeface="Arial" charset="0"/>
                </a:endParaRPr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1219200" y="4572000"/>
                <a:ext cx="5334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" charset="0"/>
                  </a:rPr>
                  <a:t>E</a:t>
                </a:r>
                <a:endParaRPr lang="vi-VN" altLang="en-US" sz="2000">
                  <a:latin typeface="Arial" charset="0"/>
                </a:endParaRPr>
              </a:p>
            </p:txBody>
          </p:sp>
        </p:grpSp>
        <p:sp>
          <p:nvSpPr>
            <p:cNvPr id="42" name="Text Box 48"/>
            <p:cNvSpPr txBox="1">
              <a:spLocks noChangeArrowheads="1"/>
            </p:cNvSpPr>
            <p:nvPr/>
          </p:nvSpPr>
          <p:spPr bwMode="auto">
            <a:xfrm>
              <a:off x="2590800" y="4953000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G</a:t>
              </a:r>
              <a:endParaRPr lang="vi-VN" altLang="en-US" sz="2000">
                <a:latin typeface="Arial" charset="0"/>
              </a:endParaRPr>
            </a:p>
          </p:txBody>
        </p:sp>
      </p:grpSp>
      <p:grpSp>
        <p:nvGrpSpPr>
          <p:cNvPr id="50" name="Group 35"/>
          <p:cNvGrpSpPr>
            <a:grpSpLocks/>
          </p:cNvGrpSpPr>
          <p:nvPr/>
        </p:nvGrpSpPr>
        <p:grpSpPr bwMode="auto">
          <a:xfrm>
            <a:off x="4749800" y="4572000"/>
            <a:ext cx="1879600" cy="2073275"/>
            <a:chOff x="4749800" y="4572000"/>
            <a:chExt cx="1879600" cy="2073275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5181600" y="4800600"/>
              <a:ext cx="7620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 b="0">
                <a:latin typeface="Arial" charset="0"/>
              </a:endParaRPr>
            </a:p>
          </p:txBody>
        </p:sp>
        <p:sp>
          <p:nvSpPr>
            <p:cNvPr id="52" name="Text Box 48"/>
            <p:cNvSpPr txBox="1">
              <a:spLocks noChangeArrowheads="1"/>
            </p:cNvSpPr>
            <p:nvPr/>
          </p:nvSpPr>
          <p:spPr bwMode="auto">
            <a:xfrm>
              <a:off x="6019800" y="45720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L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53" name="Text Box 48"/>
            <p:cNvSpPr txBox="1">
              <a:spLocks noChangeArrowheads="1"/>
            </p:cNvSpPr>
            <p:nvPr/>
          </p:nvSpPr>
          <p:spPr bwMode="auto">
            <a:xfrm>
              <a:off x="4802188" y="4572000"/>
              <a:ext cx="3032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K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54" name="Text Box 48"/>
            <p:cNvSpPr txBox="1">
              <a:spLocks noChangeArrowheads="1"/>
            </p:cNvSpPr>
            <p:nvPr/>
          </p:nvSpPr>
          <p:spPr bwMode="auto">
            <a:xfrm>
              <a:off x="4749800" y="6248400"/>
              <a:ext cx="566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Y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5957888" y="6243638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V</a:t>
              </a:r>
              <a:endParaRPr lang="vi-VN" altLang="en-US" sz="2000">
                <a:latin typeface="Arial" charset="0"/>
              </a:endParaRPr>
            </a:p>
          </p:txBody>
        </p:sp>
      </p:grpSp>
      <p:grpSp>
        <p:nvGrpSpPr>
          <p:cNvPr id="56" name="Group 36"/>
          <p:cNvGrpSpPr>
            <a:grpSpLocks/>
          </p:cNvGrpSpPr>
          <p:nvPr/>
        </p:nvGrpSpPr>
        <p:grpSpPr bwMode="auto">
          <a:xfrm>
            <a:off x="1800225" y="2971800"/>
            <a:ext cx="2771775" cy="1549400"/>
            <a:chOff x="1800225" y="2971800"/>
            <a:chExt cx="2771775" cy="1549400"/>
          </a:xfrm>
        </p:grpSpPr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2200275" y="3276600"/>
              <a:ext cx="1905000" cy="1066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 b="0">
                <a:latin typeface="Arial" charset="0"/>
              </a:endParaRPr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1819275" y="2971800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A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68" name="Text Box 50"/>
            <p:cNvSpPr txBox="1">
              <a:spLocks noChangeArrowheads="1"/>
            </p:cNvSpPr>
            <p:nvPr/>
          </p:nvSpPr>
          <p:spPr bwMode="auto">
            <a:xfrm>
              <a:off x="3733800" y="3024188"/>
              <a:ext cx="838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     B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70" name="Text Box 50"/>
            <p:cNvSpPr txBox="1">
              <a:spLocks noChangeArrowheads="1"/>
            </p:cNvSpPr>
            <p:nvPr/>
          </p:nvSpPr>
          <p:spPr bwMode="auto">
            <a:xfrm>
              <a:off x="4105275" y="4038600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C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75" name="Text Box 50"/>
            <p:cNvSpPr txBox="1">
              <a:spLocks noChangeArrowheads="1"/>
            </p:cNvSpPr>
            <p:nvPr/>
          </p:nvSpPr>
          <p:spPr bwMode="auto">
            <a:xfrm>
              <a:off x="1800225" y="4124325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D</a:t>
              </a:r>
              <a:endParaRPr lang="vi-VN" altLang="en-US" sz="2000">
                <a:latin typeface="Arial" charset="0"/>
              </a:endParaRPr>
            </a:p>
          </p:txBody>
        </p:sp>
        <p:sp>
          <p:nvSpPr>
            <p:cNvPr id="76" name="Rectangle 11"/>
            <p:cNvSpPr>
              <a:spLocks noChangeArrowheads="1"/>
            </p:cNvSpPr>
            <p:nvPr/>
          </p:nvSpPr>
          <p:spPr bwMode="auto">
            <a:xfrm>
              <a:off x="2200275" y="3276600"/>
              <a:ext cx="1905000" cy="1066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 b="0">
                <a:latin typeface="Arial" charset="0"/>
              </a:endParaRPr>
            </a:p>
          </p:txBody>
        </p:sp>
      </p:grp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184400" y="3276600"/>
            <a:ext cx="1905000" cy="1066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b="0">
              <a:latin typeface="Arial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5181600" y="4800600"/>
            <a:ext cx="7620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8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7" grpId="0" animBg="1"/>
      <p:bldP spid="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410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/>
              </a:rPr>
              <a:t>Ai nhanh – Ai đúng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HP001 5 hàng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505200" y="1371600"/>
            <a:ext cx="2060575" cy="630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000000"/>
                </a:solidFill>
              </a:rPr>
              <a:t>Câu hỏi 2</a:t>
            </a:r>
          </a:p>
        </p:txBody>
      </p:sp>
      <p:pic>
        <p:nvPicPr>
          <p:cNvPr id="15364" name="Picture 9" descr="star_tip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1066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2133600"/>
            <a:ext cx="9372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HP001 5 hàng" pitchFamily="34" charset="-93"/>
              </a:rPr>
              <a:t>        </a:t>
            </a:r>
            <a:r>
              <a:rPr lang="en-US" altLang="en-US" sz="4000">
                <a:latin typeface="HP001 5 hàng" pitchFamily="34" charset="-93"/>
              </a:rPr>
              <a:t>Dòng nào sau đây được hiểu như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4000">
                <a:latin typeface="HP001 5 hàng" pitchFamily="34" charset="-93"/>
              </a:rPr>
              <a:t>  là</a:t>
            </a:r>
            <a:r>
              <a:rPr lang="en-US" altLang="en-US" sz="4000">
                <a:solidFill>
                  <a:srgbClr val="0000FF"/>
                </a:solidFill>
                <a:latin typeface="HP001 5 hàng" pitchFamily="34" charset="-93"/>
              </a:rPr>
              <a:t> </a:t>
            </a:r>
            <a:r>
              <a:rPr lang="en-US" altLang="en-US" sz="4000">
                <a:solidFill>
                  <a:srgbClr val="FF0066"/>
                </a:solidFill>
                <a:latin typeface="HP001 5 hàng" pitchFamily="34" charset="-93"/>
              </a:rPr>
              <a:t>nhiều hơn</a:t>
            </a:r>
            <a:r>
              <a:rPr lang="en-US" altLang="en-US" sz="4000">
                <a:latin typeface="HP001 5 hàng" pitchFamily="34" charset="-93"/>
              </a:rPr>
              <a:t>?</a:t>
            </a:r>
          </a:p>
        </p:txBody>
      </p:sp>
      <p:pic>
        <p:nvPicPr>
          <p:cNvPr id="15366" name="Picture 9" descr="star_tip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7600" y="0"/>
            <a:ext cx="1066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62000" y="3352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4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latin typeface="HP001 5 hàng" pitchFamily="34" charset="-93"/>
              </a:rPr>
              <a:t> Lớn hơn, bé hơn, ngắn hơn.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2000" y="39624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4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latin typeface="HP001 5 hàng" pitchFamily="34" charset="-93"/>
              </a:rPr>
              <a:t> Cao hơn, dài hơn, lớn hơn.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762000" y="45720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4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latin typeface="HP001 5 hàng" pitchFamily="34" charset="-93"/>
              </a:rPr>
              <a:t> Ít hơn, dài hơn, nhiều hơn.</a:t>
            </a:r>
          </a:p>
        </p:txBody>
      </p:sp>
    </p:spTree>
    <p:extLst>
      <p:ext uri="{BB962C8B-B14F-4D97-AF65-F5344CB8AC3E}">
        <p14:creationId xmlns:p14="http://schemas.microsoft.com/office/powerpoint/2010/main" val="378825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2" grpId="0"/>
      <p:bldP spid="12" grpId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15240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pic>
        <p:nvPicPr>
          <p:cNvPr id="15" name="Picture 2" descr="hi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256" y="2532138"/>
            <a:ext cx="8305801" cy="40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3732074"/>
            <a:ext cx="463731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HP001 4H" pitchFamily="34" charset="-127"/>
                <a:ea typeface="HP001 4H" pitchFamily="34" charset="-127"/>
              </a:rPr>
              <a:t>Dặn dò: </a:t>
            </a:r>
            <a:r>
              <a:rPr lang="vi-VN" sz="3600" b="1" dirty="0" smtClean="0">
                <a:latin typeface="HP001 4H" pitchFamily="34" charset="-127"/>
                <a:ea typeface="HP001 4H" pitchFamily="34" charset="-127"/>
              </a:rPr>
              <a:t>Về </a:t>
            </a:r>
            <a:r>
              <a:rPr lang="vi-VN" sz="3600" b="1" dirty="0">
                <a:latin typeface="HP001 4H" pitchFamily="34" charset="-127"/>
                <a:ea typeface="HP001 4H" pitchFamily="34" charset="-127"/>
              </a:rPr>
              <a:t>nhà </a:t>
            </a:r>
            <a:r>
              <a:rPr lang="en-US" sz="3600" b="1" dirty="0" err="1">
                <a:latin typeface="HP001 4H" pitchFamily="34" charset="-127"/>
                <a:ea typeface="HP001 4H" pitchFamily="34" charset="-127"/>
              </a:rPr>
              <a:t>đọc</a:t>
            </a:r>
            <a:r>
              <a:rPr lang="en-US" sz="3600" b="1" dirty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>
                <a:latin typeface="HP001 4H" pitchFamily="34" charset="-127"/>
                <a:ea typeface="HP001 4H" pitchFamily="34" charset="-127"/>
              </a:rPr>
              <a:t>lại</a:t>
            </a:r>
            <a:r>
              <a:rPr lang="en-US" sz="3600" b="1" dirty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>
                <a:latin typeface="HP001 4H" pitchFamily="34" charset="-127"/>
                <a:ea typeface="HP001 4H" pitchFamily="34" charset="-127"/>
              </a:rPr>
              <a:t>bài</a:t>
            </a:r>
            <a:r>
              <a:rPr lang="en-US" sz="3600" b="1" dirty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 smtClean="0">
                <a:latin typeface="HP001 4H" pitchFamily="34" charset="-127"/>
                <a:ea typeface="HP001 4H" pitchFamily="34" charset="-127"/>
              </a:rPr>
              <a:t>và</a:t>
            </a:r>
            <a:r>
              <a:rPr lang="en-US" sz="3600" b="1" dirty="0" smtClean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>
                <a:latin typeface="HP001 4H" pitchFamily="34" charset="-127"/>
                <a:ea typeface="HP001 4H" pitchFamily="34" charset="-127"/>
              </a:rPr>
              <a:t>chuẩn</a:t>
            </a:r>
            <a:r>
              <a:rPr lang="en-US" sz="3600" b="1" dirty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>
                <a:latin typeface="HP001 4H" pitchFamily="34" charset="-127"/>
                <a:ea typeface="HP001 4H" pitchFamily="34" charset="-127"/>
              </a:rPr>
              <a:t>bị</a:t>
            </a:r>
            <a:r>
              <a:rPr lang="en-US" sz="3600" b="1" dirty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 smtClean="0">
                <a:latin typeface="HP001 4H" pitchFamily="34" charset="-127"/>
                <a:ea typeface="HP001 4H" pitchFamily="34" charset="-127"/>
              </a:rPr>
              <a:t>bài</a:t>
            </a:r>
            <a:r>
              <a:rPr lang="en-US" sz="3600" b="1" dirty="0" smtClean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 smtClean="0">
                <a:latin typeface="HP001 4H" pitchFamily="34" charset="-127"/>
                <a:ea typeface="HP001 4H" pitchFamily="34" charset="-127"/>
              </a:rPr>
              <a:t>tiếp</a:t>
            </a:r>
            <a:r>
              <a:rPr lang="en-US" sz="3600" b="1" dirty="0" smtClean="0">
                <a:latin typeface="HP001 4H" pitchFamily="34" charset="-127"/>
                <a:ea typeface="HP001 4H" pitchFamily="34" charset="-127"/>
              </a:rPr>
              <a:t> </a:t>
            </a:r>
            <a:r>
              <a:rPr lang="en-US" sz="3600" b="1" dirty="0" err="1" smtClean="0">
                <a:latin typeface="HP001 4H" pitchFamily="34" charset="-127"/>
                <a:ea typeface="HP001 4H" pitchFamily="34" charset="-127"/>
              </a:rPr>
              <a:t>theo</a:t>
            </a:r>
            <a:endParaRPr lang="vi-VN" sz="3600" b="1" dirty="0">
              <a:latin typeface="HP001 4H" pitchFamily="34" charset="-127"/>
              <a:ea typeface="HP001 4H" pitchFamily="34" charset="-127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1381" y="1371600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67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6431" y="1447800"/>
            <a:ext cx="7162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 kính chào quý thầy cô ! 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Kính chúc thầy cô mạnh khỏe!</a:t>
            </a:r>
          </a:p>
        </p:txBody>
      </p:sp>
      <p:grpSp>
        <p:nvGrpSpPr>
          <p:cNvPr id="18436" name="Group 16"/>
          <p:cNvGrpSpPr>
            <a:grpSpLocks/>
          </p:cNvGrpSpPr>
          <p:nvPr/>
        </p:nvGrpSpPr>
        <p:grpSpPr bwMode="auto">
          <a:xfrm>
            <a:off x="3657600" y="3581400"/>
            <a:ext cx="1752600" cy="1219200"/>
            <a:chOff x="1968" y="1152"/>
            <a:chExt cx="1829" cy="2688"/>
          </a:xfrm>
        </p:grpSpPr>
        <p:pic>
          <p:nvPicPr>
            <p:cNvPr id="18445" name="Picture 17" descr="hoa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152"/>
              <a:ext cx="1301" cy="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46" name="Group 18"/>
            <p:cNvGrpSpPr>
              <a:grpSpLocks/>
            </p:cNvGrpSpPr>
            <p:nvPr/>
          </p:nvGrpSpPr>
          <p:grpSpPr bwMode="auto">
            <a:xfrm>
              <a:off x="1968" y="1296"/>
              <a:ext cx="1829" cy="2256"/>
              <a:chOff x="1968" y="1296"/>
              <a:chExt cx="1829" cy="2256"/>
            </a:xfrm>
          </p:grpSpPr>
          <p:pic>
            <p:nvPicPr>
              <p:cNvPr id="18447" name="Picture 19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2112" y="1776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48" name="Picture 20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24743">
                <a:off x="2304" y="1296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49" name="Picture 21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1968" y="2304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50" name="Picture 22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78134">
                <a:off x="2496" y="1680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8437" name="Picture 6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08277" y="-6096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8677" y="-685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0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02677" y="-685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2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98477" y="-685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7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72154" y="4876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8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2354" y="4876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1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53354" y="4876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3" descr="1136503yggj6ivy3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34554" y="4876800"/>
            <a:ext cx="91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72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0"/>
            <a:ext cx="9144000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4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24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066800"/>
            <a:ext cx="881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ontent Placeholder 6"/>
          <p:cNvSpPr txBox="1">
            <a:spLocks/>
          </p:cNvSpPr>
          <p:nvPr/>
        </p:nvSpPr>
        <p:spPr>
          <a:xfrm>
            <a:off x="533400" y="2997200"/>
            <a:ext cx="2133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0" name="Content Placeholder 6"/>
          <p:cNvSpPr txBox="1">
            <a:spLocks/>
          </p:cNvSpPr>
          <p:nvPr/>
        </p:nvSpPr>
        <p:spPr>
          <a:xfrm>
            <a:off x="533400" y="3911600"/>
            <a:ext cx="2133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914400" y="1549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none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cam,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i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cam.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none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u="none" dirty="0">
                <a:latin typeface="Times New Roman" pitchFamily="18" charset="0"/>
                <a:cs typeface="Times New Roman" pitchFamily="18" charset="0"/>
              </a:rPr>
              <a:t> cam ?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581400" y="1930400"/>
            <a:ext cx="14827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81800" y="1930400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90600" y="2311400"/>
            <a:ext cx="305593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953000" y="2311400"/>
            <a:ext cx="3124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ight Brace 45"/>
          <p:cNvSpPr>
            <a:spLocks/>
          </p:cNvSpPr>
          <p:nvPr/>
        </p:nvSpPr>
        <p:spPr bwMode="auto">
          <a:xfrm rot="5400000">
            <a:off x="5029200" y="1701800"/>
            <a:ext cx="533400" cy="5715000"/>
          </a:xfrm>
          <a:prstGeom prst="rightBrace">
            <a:avLst>
              <a:gd name="adj1" fmla="val 7292"/>
              <a:gd name="adj2" fmla="val 50000"/>
            </a:avLst>
          </a:prstGeom>
          <a:noFill/>
          <a:ln w="9525" algn="ctr">
            <a:solidFill>
              <a:srgbClr val="4A7EBB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u="none">
              <a:latin typeface="+mn-lt"/>
              <a:cs typeface="+mn-cs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81600" y="46736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u="none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180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8" name="Right Brace 47"/>
          <p:cNvSpPr>
            <a:spLocks/>
          </p:cNvSpPr>
          <p:nvPr/>
        </p:nvSpPr>
        <p:spPr bwMode="auto">
          <a:xfrm rot="-5400000">
            <a:off x="7354094" y="2788444"/>
            <a:ext cx="342900" cy="1103312"/>
          </a:xfrm>
          <a:prstGeom prst="rightBrace">
            <a:avLst>
              <a:gd name="adj1" fmla="val 8342"/>
              <a:gd name="adj2" fmla="val 50000"/>
            </a:avLst>
          </a:prstGeom>
          <a:noFill/>
          <a:ln w="9525" algn="ctr">
            <a:solidFill>
              <a:srgbClr val="4A7EBB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u="none">
              <a:latin typeface="+mn-lt"/>
              <a:cs typeface="+mn-cs"/>
            </a:endParaRPr>
          </a:p>
        </p:txBody>
      </p:sp>
      <p:pic>
        <p:nvPicPr>
          <p:cNvPr id="50" name="Picture 13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9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4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9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5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9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6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9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7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9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2362200" y="3530600"/>
            <a:ext cx="4267200" cy="762000"/>
          </a:xfrm>
          <a:prstGeom prst="rect">
            <a:avLst/>
          </a:prstGeom>
          <a:solidFill>
            <a:srgbClr val="000099"/>
          </a:solidFill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6" name="Picture 19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30600"/>
            <a:ext cx="762000" cy="762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0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30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1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30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2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30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3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30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4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30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5" descr="C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30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191381" y="5024735"/>
            <a:ext cx="39234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191382" y="5405735"/>
            <a:ext cx="440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0" y="5786735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+ 2 = 7 (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cam)</a:t>
            </a:r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76200" y="6167735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7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7428" y="27663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9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0" grpId="0"/>
      <p:bldP spid="46" grpId="0" animBg="1"/>
      <p:bldP spid="47" grpId="0"/>
      <p:bldP spid="48" grpId="0" animBg="1"/>
      <p:bldP spid="55" grpId="0" animBg="1"/>
      <p:bldP spid="63" grpId="0"/>
      <p:bldP spid="64" grpId="0"/>
      <p:bldP spid="6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15240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371600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2000" y="3441700"/>
            <a:ext cx="74676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3600" b="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8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:  4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: …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" y="2133600"/>
            <a:ext cx="7772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u="sng" dirty="0">
                <a:latin typeface="Times New Roman" pitchFamily="18" charset="0"/>
                <a:cs typeface="Times New Roman" pitchFamily="18" charset="0"/>
              </a:rPr>
              <a:t> 1/24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V="1">
            <a:off x="1905000" y="2667000"/>
            <a:ext cx="2438400" cy="4764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4714875" y="2667000"/>
            <a:ext cx="3286125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9"/>
          <p:cNvCxnSpPr>
            <a:cxnSpLocks noChangeShapeType="1"/>
          </p:cNvCxnSpPr>
          <p:nvPr/>
        </p:nvCxnSpPr>
        <p:spPr bwMode="auto">
          <a:xfrm>
            <a:off x="2667000" y="3122613"/>
            <a:ext cx="3124200" cy="0"/>
          </a:xfrm>
          <a:prstGeom prst="line">
            <a:avLst/>
          </a:prstGeom>
          <a:noFill/>
          <a:ln w="412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V="1">
            <a:off x="762000" y="3122613"/>
            <a:ext cx="1143000" cy="635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211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143000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838200" y="1749425"/>
            <a:ext cx="76962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u="sng" dirty="0" err="1">
                <a:latin typeface="Arial" charset="0"/>
                <a:cs typeface="Times New Roman" pitchFamily="18" charset="0"/>
              </a:rPr>
              <a:t>Bài</a:t>
            </a:r>
            <a:r>
              <a:rPr lang="en-US" altLang="en-US" sz="2400" u="sng" dirty="0">
                <a:latin typeface="Arial" charset="0"/>
                <a:cs typeface="Times New Roman" pitchFamily="18" charset="0"/>
              </a:rPr>
              <a:t> 1/24: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3600" b="0" dirty="0">
                <a:latin typeface="Arial" charset="0"/>
                <a:cs typeface="Times New Roman" pitchFamily="18" charset="0"/>
              </a:rPr>
              <a:t>              </a:t>
            </a:r>
            <a:r>
              <a:rPr lang="en-US" altLang="en-US" sz="24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:  4 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2 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: …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3200400" y="4276725"/>
            <a:ext cx="13933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0600" y="4813300"/>
            <a:ext cx="5638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4 + 2 = 6 (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55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15240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371600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4800" y="2133600"/>
            <a:ext cx="77724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u="sng" dirty="0" smtClean="0">
                <a:latin typeface="Times New Roman" pitchFamily="18" charset="0"/>
                <a:cs typeface="Times New Roman" pitchFamily="18" charset="0"/>
              </a:rPr>
              <a:t>2/24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bi,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Nam 5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bi.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 bi?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230940"/>
            <a:ext cx="4921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: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 : 5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: 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bi? </a:t>
            </a:r>
          </a:p>
        </p:txBody>
      </p:sp>
    </p:spTree>
    <p:extLst>
      <p:ext uri="{BB962C8B-B14F-4D97-AF65-F5344CB8AC3E}">
        <p14:creationId xmlns:p14="http://schemas.microsoft.com/office/powerpoint/2010/main" val="331600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15240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371600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91381" y="3128962"/>
            <a:ext cx="4075819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 sz="2400" b="0" dirty="0">
                <a:latin typeface="Arial" charset="0"/>
                <a:cs typeface="Times New Roman" pitchFamily="18" charset="0"/>
              </a:rPr>
              <a:t>         </a:t>
            </a:r>
            <a:r>
              <a:rPr lang="en-US" altLang="en-US" sz="2400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400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400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Mận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:  95cm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Mận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:    </a:t>
            </a:r>
            <a:r>
              <a:rPr lang="en-US" alt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3cm</a:t>
            </a:r>
            <a:endParaRPr lang="en-US" alt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: .…cm?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04800" y="2039937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1" hangingPunct="1"/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3/24: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Mận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95cm,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Mận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3cm.             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0800000" flipV="1">
            <a:off x="1981200" y="2541587"/>
            <a:ext cx="2381250" cy="3175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V="1">
            <a:off x="4800600" y="2536825"/>
            <a:ext cx="3886200" cy="36512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9"/>
          <p:cNvCxnSpPr>
            <a:cxnSpLocks noChangeShapeType="1"/>
          </p:cNvCxnSpPr>
          <p:nvPr/>
        </p:nvCxnSpPr>
        <p:spPr bwMode="auto">
          <a:xfrm>
            <a:off x="1447800" y="3030537"/>
            <a:ext cx="5181600" cy="0"/>
          </a:xfrm>
          <a:prstGeom prst="line">
            <a:avLst/>
          </a:prstGeom>
          <a:noFill/>
          <a:ln w="412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43756" y="4914340"/>
            <a:ext cx="3894844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 sz="24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 95 + 3 = 98(cm)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en-US" sz="2400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98cm.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055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152400"/>
            <a:ext cx="9144000" cy="181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28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244025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321076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1295400" y="1956375"/>
            <a:ext cx="6400800" cy="2082225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7" descr="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7" y="5562600"/>
            <a:ext cx="9700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5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850" y="79375"/>
            <a:ext cx="9004300" cy="6667500"/>
          </a:xfrm>
          <a:prstGeom prst="rect">
            <a:avLst/>
          </a:prstGeom>
          <a:noFill/>
          <a:ln w="190500" cmpd="thickTh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0" y="0"/>
            <a:ext cx="1676400" cy="1676400"/>
            <a:chOff x="0" y="0"/>
            <a:chExt cx="2076" cy="1596"/>
          </a:xfrm>
        </p:grpSpPr>
        <p:pic>
          <p:nvPicPr>
            <p:cNvPr id="8" name="Picture 33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4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6"/>
          <p:cNvGrpSpPr>
            <a:grpSpLocks/>
          </p:cNvGrpSpPr>
          <p:nvPr/>
        </p:nvGrpSpPr>
        <p:grpSpPr bwMode="auto">
          <a:xfrm rot="10800000">
            <a:off x="7315201" y="5105400"/>
            <a:ext cx="1904999" cy="1828800"/>
            <a:chOff x="0" y="0"/>
            <a:chExt cx="2076" cy="1596"/>
          </a:xfrm>
        </p:grpSpPr>
        <p:pic>
          <p:nvPicPr>
            <p:cNvPr id="11" name="Picture 27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 descr="Picture10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041" y="-561"/>
              <a:ext cx="474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381" y="152400"/>
            <a:ext cx="9144000" cy="190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2020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ea typeface="HP001 5Ha" pitchFamily="34" charset="-127"/>
                <a:cs typeface="Times New Roman" pitchFamily="18" charset="0"/>
              </a:rPr>
              <a:t> </a:t>
            </a:r>
            <a:endParaRPr lang="en-US" sz="2800" b="1" u="sng" dirty="0">
              <a:latin typeface="Times New Roman" pitchFamily="18" charset="0"/>
              <a:ea typeface="HP001 5Ha" pitchFamily="34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381" y="1371600"/>
            <a:ext cx="881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382762" y="6248400"/>
            <a:ext cx="379238" cy="41423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5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410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/>
              </a:rPr>
              <a:t>Ai nhanh – Ai đúng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HP001 5 hàng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429000" y="1752600"/>
            <a:ext cx="2058988" cy="630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000000"/>
                </a:solidFill>
              </a:rPr>
              <a:t>Câu hỏi 1</a:t>
            </a:r>
          </a:p>
        </p:txBody>
      </p:sp>
      <p:pic>
        <p:nvPicPr>
          <p:cNvPr id="14340" name="Picture 9" descr="star_tip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4163"/>
            <a:ext cx="1066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85800" y="2514600"/>
            <a:ext cx="8382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HP001 5 hàng" pitchFamily="34" charset="-93"/>
              </a:rPr>
              <a:t>  </a:t>
            </a:r>
            <a:r>
              <a:rPr lang="en-US" altLang="en-US">
                <a:latin typeface="HP001 5 hàng" pitchFamily="34" charset="-93"/>
              </a:rPr>
              <a:t>An có 5 con tem, My có nhiều hơn An               3 con tem. Hỏi My có mấy con tem ?</a:t>
            </a:r>
            <a:endParaRPr lang="en-US" altLang="en-US" sz="3600">
              <a:latin typeface="HP001 5 hàng" pitchFamily="34" charset="-93"/>
            </a:endParaRPr>
          </a:p>
        </p:txBody>
      </p:sp>
      <p:pic>
        <p:nvPicPr>
          <p:cNvPr id="14342" name="Picture 9" descr="star_tip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18388" y="284163"/>
            <a:ext cx="1066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81200" y="5318125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4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latin typeface="HP001 5 hàng" pitchFamily="34" charset="-93"/>
              </a:rPr>
              <a:t> 5 + 3 = 9 con tem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81200" y="4632325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4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latin typeface="HP001 5 hàng" pitchFamily="34" charset="-93"/>
              </a:rPr>
              <a:t> 5 - 3 = 2 con tem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3946525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4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latin typeface="HP001 5 hàng" pitchFamily="34" charset="-93"/>
              </a:rPr>
              <a:t> 5 + 3 = 8 con tem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981200" y="3946525"/>
            <a:ext cx="533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4000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>
                <a:solidFill>
                  <a:srgbClr val="0000CC"/>
                </a:solidFill>
                <a:latin typeface="HP001 5 hàng" pitchFamily="34" charset="-93"/>
              </a:rPr>
              <a:t> 5 + 3 = 8 con tem</a:t>
            </a:r>
          </a:p>
        </p:txBody>
      </p:sp>
    </p:spTree>
    <p:extLst>
      <p:ext uri="{BB962C8B-B14F-4D97-AF65-F5344CB8AC3E}">
        <p14:creationId xmlns:p14="http://schemas.microsoft.com/office/powerpoint/2010/main" val="32022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2" grpId="0"/>
      <p:bldP spid="13" grpId="0"/>
      <p:bldP spid="13" grpId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2670</TotalTime>
  <Words>674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 Hong Phat</dc:creator>
  <cp:lastModifiedBy>PDcom</cp:lastModifiedBy>
  <cp:revision>118</cp:revision>
  <dcterms:created xsi:type="dcterms:W3CDTF">2017-10-29T01:43:04Z</dcterms:created>
  <dcterms:modified xsi:type="dcterms:W3CDTF">2020-10-09T01:11:05Z</dcterms:modified>
</cp:coreProperties>
</file>